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imes New Roman" charset="1" panose="02020603050405020304"/>
      <p:regular r:id="rId21"/>
    </p:embeddedFont>
    <p:embeddedFont>
      <p:font typeface="Times New Roman Bold" charset="1" panose="02020803070505020304"/>
      <p:regular r:id="rId22"/>
    </p:embeddedFont>
    <p:embeddedFont>
      <p:font typeface="Calibri (MS) Bold" charset="1" panose="020F0702030404030204"/>
      <p:regular r:id="rId23"/>
    </p:embeddedFont>
    <p:embeddedFont>
      <p:font typeface="Arial Bold" charset="1" panose="020B07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48" y="4449617"/>
            <a:ext cx="18288000" cy="1282675"/>
            <a:chOff x="0" y="0"/>
            <a:chExt cx="24384000" cy="17102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710258"/>
            </a:xfrm>
            <a:custGeom>
              <a:avLst/>
              <a:gdLst/>
              <a:ahLst/>
              <a:cxnLst/>
              <a:rect r="r" b="b" t="t" l="l"/>
              <a:pathLst>
                <a:path h="17102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710258"/>
                  </a:lnTo>
                  <a:lnTo>
                    <a:pt x="0" y="1710258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84000" cy="1748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Spotify Hit Song Predictor: A Musician's ML Co-Pilot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54962" y="8704302"/>
            <a:ext cx="9869732" cy="553998"/>
            <a:chOff x="0" y="0"/>
            <a:chExt cx="13159642" cy="73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59642" cy="738664"/>
            </a:xfrm>
            <a:custGeom>
              <a:avLst/>
              <a:gdLst/>
              <a:ahLst/>
              <a:cxnLst/>
              <a:rect r="r" b="b" t="t" l="l"/>
              <a:pathLst>
                <a:path h="738664" w="13159642">
                  <a:moveTo>
                    <a:pt x="0" y="0"/>
                  </a:moveTo>
                  <a:lnTo>
                    <a:pt x="13159642" y="0"/>
                  </a:lnTo>
                  <a:lnTo>
                    <a:pt x="13159642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3159642" cy="7577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00009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Symbiosis Institute of Technology, Nagpur Campus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34176" y="2612382"/>
            <a:ext cx="15632344" cy="1608635"/>
            <a:chOff x="0" y="0"/>
            <a:chExt cx="20843125" cy="21448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843125" cy="2144846"/>
            </a:xfrm>
            <a:custGeom>
              <a:avLst/>
              <a:gdLst/>
              <a:ahLst/>
              <a:cxnLst/>
              <a:rect r="r" b="b" t="t" l="l"/>
              <a:pathLst>
                <a:path h="2144846" w="20843125">
                  <a:moveTo>
                    <a:pt x="0" y="0"/>
                  </a:moveTo>
                  <a:lnTo>
                    <a:pt x="20843125" y="0"/>
                  </a:lnTo>
                  <a:lnTo>
                    <a:pt x="20843125" y="2144846"/>
                  </a:lnTo>
                  <a:lnTo>
                    <a:pt x="0" y="2144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843125" cy="218294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ML Presentation Mini Project (CA4)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57774" y="6027567"/>
            <a:ext cx="9585148" cy="2446824"/>
            <a:chOff x="0" y="0"/>
            <a:chExt cx="12780198" cy="32624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80198" cy="3262432"/>
            </a:xfrm>
            <a:custGeom>
              <a:avLst/>
              <a:gdLst/>
              <a:ahLst/>
              <a:cxnLst/>
              <a:rect r="r" b="b" t="t" l="l"/>
              <a:pathLst>
                <a:path h="3262432" w="12780198">
                  <a:moveTo>
                    <a:pt x="0" y="0"/>
                  </a:moveTo>
                  <a:lnTo>
                    <a:pt x="12780198" y="0"/>
                  </a:lnTo>
                  <a:lnTo>
                    <a:pt x="12780198" y="3262432"/>
                  </a:lnTo>
                  <a:lnTo>
                    <a:pt x="0" y="3262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2780198" cy="32910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Name: Chintamani Chaudhari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PRN:22070521138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Sem: 7</a:t>
              </a:r>
              <a:r>
                <a:rPr lang="en-US" sz="30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</a:t>
              </a:r>
              <a:r>
                <a:rPr lang="en-US" sz="30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Sec:’C’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00009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Under the guidance of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Dr. Piyush Chauhan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6380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43781" y="285334"/>
            <a:ext cx="10319025" cy="1499619"/>
            <a:chOff x="0" y="0"/>
            <a:chExt cx="13758700" cy="19994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758672" cy="1999488"/>
            </a:xfrm>
            <a:custGeom>
              <a:avLst/>
              <a:gdLst/>
              <a:ahLst/>
              <a:cxnLst/>
              <a:rect r="r" b="b" t="t" l="l"/>
              <a:pathLst>
                <a:path h="1999488" w="13758672">
                  <a:moveTo>
                    <a:pt x="0" y="0"/>
                  </a:moveTo>
                  <a:lnTo>
                    <a:pt x="13758672" y="0"/>
                  </a:lnTo>
                  <a:lnTo>
                    <a:pt x="13758672" y="1999488"/>
                  </a:lnTo>
                  <a:lnTo>
                    <a:pt x="0" y="1999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213568" y="9563672"/>
            <a:ext cx="11073268" cy="716979"/>
            <a:chOff x="0" y="0"/>
            <a:chExt cx="14764358" cy="9559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14738986" cy="930529"/>
            </a:xfrm>
            <a:custGeom>
              <a:avLst/>
              <a:gdLst/>
              <a:ahLst/>
              <a:cxnLst/>
              <a:rect r="r" b="b" t="t" l="l"/>
              <a:pathLst>
                <a:path h="930529" w="14738986">
                  <a:moveTo>
                    <a:pt x="0" y="0"/>
                  </a:moveTo>
                  <a:lnTo>
                    <a:pt x="14738986" y="0"/>
                  </a:lnTo>
                  <a:lnTo>
                    <a:pt x="14738986" y="930529"/>
                  </a:lnTo>
                  <a:lnTo>
                    <a:pt x="0" y="9305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764386" cy="955929"/>
            </a:xfrm>
            <a:custGeom>
              <a:avLst/>
              <a:gdLst/>
              <a:ahLst/>
              <a:cxnLst/>
              <a:rect r="r" b="b" t="t" l="l"/>
              <a:pathLst>
                <a:path h="955929" w="14764386">
                  <a:moveTo>
                    <a:pt x="12700" y="0"/>
                  </a:moveTo>
                  <a:lnTo>
                    <a:pt x="14751686" y="0"/>
                  </a:lnTo>
                  <a:cubicBezTo>
                    <a:pt x="14758671" y="0"/>
                    <a:pt x="14764386" y="5715"/>
                    <a:pt x="14764386" y="12700"/>
                  </a:cubicBezTo>
                  <a:lnTo>
                    <a:pt x="14764386" y="943229"/>
                  </a:lnTo>
                  <a:cubicBezTo>
                    <a:pt x="14764386" y="950214"/>
                    <a:pt x="14758671" y="955929"/>
                    <a:pt x="14751686" y="955929"/>
                  </a:cubicBezTo>
                  <a:lnTo>
                    <a:pt x="12700" y="955929"/>
                  </a:lnTo>
                  <a:cubicBezTo>
                    <a:pt x="5715" y="955929"/>
                    <a:pt x="0" y="950214"/>
                    <a:pt x="0" y="943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943229"/>
                  </a:lnTo>
                  <a:lnTo>
                    <a:pt x="12700" y="943229"/>
                  </a:lnTo>
                  <a:lnTo>
                    <a:pt x="12700" y="930529"/>
                  </a:lnTo>
                  <a:lnTo>
                    <a:pt x="14751686" y="930529"/>
                  </a:lnTo>
                  <a:lnTo>
                    <a:pt x="14751686" y="943229"/>
                  </a:lnTo>
                  <a:lnTo>
                    <a:pt x="14738986" y="943229"/>
                  </a:lnTo>
                  <a:lnTo>
                    <a:pt x="14738986" y="12700"/>
                  </a:lnTo>
                  <a:lnTo>
                    <a:pt x="14751686" y="12700"/>
                  </a:lnTo>
                  <a:lnTo>
                    <a:pt x="1475168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306938" y="9595467"/>
            <a:ext cx="10922254" cy="626197"/>
            <a:chOff x="0" y="0"/>
            <a:chExt cx="14563006" cy="8349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562962" cy="834898"/>
            </a:xfrm>
            <a:custGeom>
              <a:avLst/>
              <a:gdLst/>
              <a:ahLst/>
              <a:cxnLst/>
              <a:rect r="r" b="b" t="t" l="l"/>
              <a:pathLst>
                <a:path h="834898" w="14562962">
                  <a:moveTo>
                    <a:pt x="0" y="0"/>
                  </a:moveTo>
                  <a:lnTo>
                    <a:pt x="14562962" y="0"/>
                  </a:lnTo>
                  <a:lnTo>
                    <a:pt x="14562962" y="834898"/>
                  </a:lnTo>
                  <a:lnTo>
                    <a:pt x="0" y="834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3" t="0" r="-223" b="-3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"Danceability Engineer"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10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14028" y="4803796"/>
            <a:ext cx="9672640" cy="933552"/>
          </a:xfrm>
          <a:custGeom>
            <a:avLst/>
            <a:gdLst/>
            <a:ahLst/>
            <a:cxnLst/>
            <a:rect r="r" b="b" t="t" l="l"/>
            <a:pathLst>
              <a:path h="933552" w="9672640">
                <a:moveTo>
                  <a:pt x="0" y="0"/>
                </a:moveTo>
                <a:lnTo>
                  <a:pt x="9672640" y="0"/>
                </a:lnTo>
                <a:lnTo>
                  <a:pt x="9672640" y="933553"/>
                </a:lnTo>
                <a:lnTo>
                  <a:pt x="0" y="933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56428" y="6347674"/>
            <a:ext cx="9575143" cy="2910626"/>
          </a:xfrm>
          <a:custGeom>
            <a:avLst/>
            <a:gdLst/>
            <a:ahLst/>
            <a:cxnLst/>
            <a:rect r="r" b="b" t="t" l="l"/>
            <a:pathLst>
              <a:path h="2910626" w="9575143">
                <a:moveTo>
                  <a:pt x="0" y="0"/>
                </a:moveTo>
                <a:lnTo>
                  <a:pt x="9575143" y="0"/>
                </a:lnTo>
                <a:lnTo>
                  <a:pt x="9575143" y="2910626"/>
                </a:lnTo>
                <a:lnTo>
                  <a:pt x="0" y="2910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439122"/>
            <a:ext cx="1623060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Yes! We built an XGBoost Regressor that can predict a song's danceability with 77% accuracy (R^2=0.77%).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632096"/>
            <a:ext cx="16230600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b="true" sz="4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musician can now use this as a 'what-if' engine. They can see how tweaking the tempo or energy will directly impact their danceability score, helping them 'engineer' a better song.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88628" y="5708774"/>
            <a:ext cx="452344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b="true" sz="4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Sample Prediction: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What's the 'Big Picture'?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4380" y="3328414"/>
            <a:ext cx="5996550" cy="3575013"/>
          </a:xfrm>
          <a:custGeom>
            <a:avLst/>
            <a:gdLst/>
            <a:ahLst/>
            <a:cxnLst/>
            <a:rect r="r" b="b" t="t" l="l"/>
            <a:pathLst>
              <a:path h="3575013" w="5996550">
                <a:moveTo>
                  <a:pt x="0" y="0"/>
                </a:moveTo>
                <a:lnTo>
                  <a:pt x="5996551" y="0"/>
                </a:lnTo>
                <a:lnTo>
                  <a:pt x="5996551" y="3575013"/>
                </a:lnTo>
                <a:lnTo>
                  <a:pt x="0" y="3575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60424" y="3418332"/>
            <a:ext cx="5979848" cy="3485095"/>
          </a:xfrm>
          <a:custGeom>
            <a:avLst/>
            <a:gdLst/>
            <a:ahLst/>
            <a:cxnLst/>
            <a:rect r="r" b="b" t="t" l="l"/>
            <a:pathLst>
              <a:path h="3485095" w="5979848">
                <a:moveTo>
                  <a:pt x="0" y="0"/>
                </a:moveTo>
                <a:lnTo>
                  <a:pt x="5979848" y="0"/>
                </a:lnTo>
                <a:lnTo>
                  <a:pt x="5979848" y="3485095"/>
                </a:lnTo>
                <a:lnTo>
                  <a:pt x="0" y="34850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64097" y="3440688"/>
            <a:ext cx="5890606" cy="3405624"/>
          </a:xfrm>
          <a:custGeom>
            <a:avLst/>
            <a:gdLst/>
            <a:ahLst/>
            <a:cxnLst/>
            <a:rect r="r" b="b" t="t" l="l"/>
            <a:pathLst>
              <a:path h="3405624" w="5890606">
                <a:moveTo>
                  <a:pt x="0" y="0"/>
                </a:moveTo>
                <a:lnTo>
                  <a:pt x="5890606" y="0"/>
                </a:lnTo>
                <a:lnTo>
                  <a:pt x="5890606" y="3405624"/>
                </a:lnTo>
                <a:lnTo>
                  <a:pt x="0" y="34056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138119"/>
            <a:ext cx="16230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Engineering one feature is good, but what are the overall recipes? Are there proven 'formulas' for hits and flops?"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5721" y="7248525"/>
            <a:ext cx="8894627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 </a:t>
            </a: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EDA showed that features have very different 'personalities'. instrumentalness is mostly zero, while acousticness has two peaks. This proves songs are not all one 'type'.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9682" y="7515225"/>
            <a:ext cx="8562568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This ju</a:t>
            </a: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stifies using Unsupervised Clustering. We can ask the machine to find these hidden 'secret formulas' on its own.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Building "The Formula Finder" (Clustering)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12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9372" y="2249802"/>
            <a:ext cx="8584344" cy="5427901"/>
          </a:xfrm>
          <a:custGeom>
            <a:avLst/>
            <a:gdLst/>
            <a:ahLst/>
            <a:cxnLst/>
            <a:rect r="r" b="b" t="t" l="l"/>
            <a:pathLst>
              <a:path h="5427901" w="8584344">
                <a:moveTo>
                  <a:pt x="0" y="0"/>
                </a:moveTo>
                <a:lnTo>
                  <a:pt x="8584344" y="0"/>
                </a:lnTo>
                <a:lnTo>
                  <a:pt x="8584344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31160" y="1128594"/>
            <a:ext cx="862567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</a:t>
            </a:r>
            <a:r>
              <a:rPr lang="en-US" b="true" sz="4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 "Secret Formulas"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9372" y="8058703"/>
            <a:ext cx="862567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 K-Means mod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 (ML Clustering.ipynb) found 4 distinct song formulas.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0348" y="2822648"/>
            <a:ext cx="8625679" cy="505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"Hit" Formulas:</a:t>
            </a:r>
          </a:p>
          <a:p>
            <a:pPr algn="l" marL="647713" indent="-323856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Formula A (Cluster 0): "The Standard Hit" (57% Hit Rat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e)</a:t>
            </a:r>
          </a:p>
          <a:p>
            <a:pPr algn="l" marL="647713" indent="-323856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Formula B (Cluster 3): "The Simple Hit" (53% Hit Rate)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"Flop" Formulas:</a:t>
            </a:r>
          </a:p>
          <a:p>
            <a:pPr algn="l" marL="647713" indent="-323856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Formula C (Cluster 1): "The Niche Flop" (17% Hit Rate)</a:t>
            </a:r>
          </a:p>
          <a:p>
            <a:pPr algn="l" marL="647713" indent="-323856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Formula D (Cluster 2): "The Super-Flop" (4% Hit Rate)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Interpreting "The Formulas"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13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9372" y="1842969"/>
            <a:ext cx="7332199" cy="7415331"/>
          </a:xfrm>
          <a:custGeom>
            <a:avLst/>
            <a:gdLst/>
            <a:ahLst/>
            <a:cxnLst/>
            <a:rect r="r" b="b" t="t" l="l"/>
            <a:pathLst>
              <a:path h="7415331" w="7332199">
                <a:moveTo>
                  <a:pt x="0" y="0"/>
                </a:moveTo>
                <a:lnTo>
                  <a:pt x="7332199" y="0"/>
                </a:lnTo>
                <a:lnTo>
                  <a:pt x="7332199" y="7415331"/>
                </a:lnTo>
                <a:lnTo>
                  <a:pt x="0" y="7415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31602" y="1128594"/>
            <a:ext cx="982479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W</a:t>
            </a:r>
            <a:r>
              <a:rPr lang="en-US" b="true" sz="4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hat We Deduced from the Formulas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33621" y="3117923"/>
            <a:ext cx="9368629" cy="51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Hit Formulas (Clusters 0 &amp; 3):</a:t>
            </a:r>
          </a:p>
          <a:p>
            <a:pPr algn="l" marL="734059" indent="-36703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Profile: Loud, energetic, simple structur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es.</a:t>
            </a:r>
          </a:p>
          <a:p>
            <a:pPr algn="l" marL="734059" indent="-36703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Exa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mples: Alessia Cara, Glee Cast, Mumford &amp; Sons.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Flop Formulas (Clusters 1 &amp; 2):</a:t>
            </a:r>
          </a:p>
          <a:p>
            <a:pPr algn="l" marL="734059" indent="-36703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Profile: Very quiet, extremely complex structures, high instrumentalness.</a:t>
            </a:r>
          </a:p>
          <a:p>
            <a:pPr algn="l" marL="734059" indent="-36703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Examples: Deafheaven, Jakob Bro, Alcest (e.g., Live Jazz, Atmospheric Metal).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Building "The Formula Finder" (Clustering)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394262" y="3167056"/>
            <a:ext cx="4543967" cy="5005283"/>
          </a:xfrm>
          <a:custGeom>
            <a:avLst/>
            <a:gdLst/>
            <a:ahLst/>
            <a:cxnLst/>
            <a:rect r="r" b="b" t="t" l="l"/>
            <a:pathLst>
              <a:path h="5005283" w="4543967">
                <a:moveTo>
                  <a:pt x="0" y="0"/>
                </a:moveTo>
                <a:lnTo>
                  <a:pt x="4543967" y="0"/>
                </a:lnTo>
                <a:lnTo>
                  <a:pt x="4543967" y="5005283"/>
                </a:lnTo>
                <a:lnTo>
                  <a:pt x="0" y="5005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0710" y="2081094"/>
            <a:ext cx="9748898" cy="7177206"/>
          </a:xfrm>
          <a:custGeom>
            <a:avLst/>
            <a:gdLst/>
            <a:ahLst/>
            <a:cxnLst/>
            <a:rect r="r" b="b" t="t" l="l"/>
            <a:pathLst>
              <a:path h="7177206" w="9748898">
                <a:moveTo>
                  <a:pt x="0" y="0"/>
                </a:moveTo>
                <a:lnTo>
                  <a:pt x="9748898" y="0"/>
                </a:lnTo>
                <a:lnTo>
                  <a:pt x="9748898" y="7177206"/>
                </a:lnTo>
                <a:lnTo>
                  <a:pt x="0" y="7177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31160" y="1128594"/>
            <a:ext cx="862567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</a:t>
            </a:r>
            <a:r>
              <a:rPr lang="en-US" b="true" sz="4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 "Secret Formulas"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15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73002" y="1669141"/>
            <a:ext cx="165862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"Musician's Co-Pilot" We've succ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essfully built an end-to-end toolkit that proves a data-driven story, from EDA to deployment, can provide actionable insights for musicians.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1634" y="3333494"/>
            <a:ext cx="16230600" cy="404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3327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 Toolkit Answers 3 Key Questions:</a:t>
            </a:r>
          </a:p>
          <a:p>
            <a:pPr algn="l" marL="718317" indent="-359159" lvl="1">
              <a:lnSpc>
                <a:spcPts val="3992"/>
              </a:lnSpc>
              <a:buFont typeface="Arial"/>
              <a:buChar char="•"/>
            </a:pPr>
            <a:r>
              <a:rPr lang="en-US" b="true" sz="33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"Will my song be a hit?"</a:t>
            </a:r>
          </a:p>
          <a:p>
            <a:pPr algn="l" marL="1436635" indent="-478878" lvl="2">
              <a:lnSpc>
                <a:spcPts val="399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3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PREDICTS succ</a:t>
            </a:r>
            <a:r>
              <a:rPr lang="en-US" b="true" sz="33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ess with 85.3% F1-Score (Tuned XGBoost Classifier).</a:t>
            </a:r>
          </a:p>
          <a:p>
            <a:pPr algn="l" marL="718317" indent="-359159" lvl="1">
              <a:lnSpc>
                <a:spcPts val="399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"How do I fix my song?"</a:t>
            </a:r>
          </a:p>
          <a:p>
            <a:pPr algn="l" marL="1436635" indent="-478878" lvl="2">
              <a:lnSpc>
                <a:spcPts val="399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3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ENGINEERS key features like danceability (77% R² Accuracy).</a:t>
            </a:r>
          </a:p>
          <a:p>
            <a:pPr algn="l" marL="718317" indent="-359159" lvl="1">
              <a:lnSpc>
                <a:spcPts val="399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"What is the formula?"</a:t>
            </a:r>
          </a:p>
          <a:p>
            <a:pPr algn="l" marL="1436635" indent="-478878" lvl="2">
              <a:lnSpc>
                <a:spcPts val="399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3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DISCOVERS the 4 hidden "Hit &amp; Flop Formulas" (K-Means Clustering).</a:t>
            </a:r>
          </a:p>
          <a:p>
            <a:pPr algn="l">
              <a:lnSpc>
                <a:spcPts val="399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73785" y="8200564"/>
            <a:ext cx="1658629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hank You.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8"/>
            <a:ext cx="18287998" cy="1259915"/>
            <a:chOff x="0" y="0"/>
            <a:chExt cx="24383998" cy="16798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679814"/>
            </a:xfrm>
            <a:custGeom>
              <a:avLst/>
              <a:gdLst/>
              <a:ahLst/>
              <a:cxnLst/>
              <a:rect r="r" b="b" t="t" l="l"/>
              <a:pathLst>
                <a:path h="167981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679814"/>
                  </a:lnTo>
                  <a:lnTo>
                    <a:pt x="0" y="16798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708461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Table of Contents: Spotify Hit Song Predictor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78991" y="1124733"/>
            <a:ext cx="8130017" cy="801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1.0 Introduction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1.1 Title Slide .................................................................... 1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1.2 The Musician's Challenge &amp; EDA Justification ....... 3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2.0 Part 1: The "Hit/Flop Predictor" (Classification)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2.1 Building the Predictor: Model Selection .................. 4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2.2 The Final Application (Streamlit App) .................. 5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3.0 Part 2: The "Danceability Engineer" (Regression)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3.1 Justification: The Musician's Next Problem .......... 6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3.2 The "Danceability Dilemma" ................................... 7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3.3 Building the Engineer: Model Selection ................... 8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4.0 Part 3: The "Secret Formulas" (Clustering)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4.1 The Final Question: Finding the "Big Picture" ..... 9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4.2 EDA Justification: Feature Distributions ............. 10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4.3 Building the "Formula Finder" ............................... 11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4.4 The 4 Song Formulas Revealed ............................ 12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4.5 Interpreting the Formulas (Poster Child Songs) .. 13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4.6 Visualizing the Song Universe ............................... 14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5.0 Conclusion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5.1 The "Musician's Co-Pilot" Story ........................ 15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5.2 Thank You &amp; Questions ......................................... 16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58888" y="-1049"/>
            <a:ext cx="16229110" cy="1977368"/>
            <a:chOff x="0" y="0"/>
            <a:chExt cx="21638814" cy="26364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38816" cy="2636376"/>
            </a:xfrm>
            <a:custGeom>
              <a:avLst/>
              <a:gdLst/>
              <a:ahLst/>
              <a:cxnLst/>
              <a:rect r="r" b="b" t="t" l="l"/>
              <a:pathLst>
                <a:path h="2636376" w="21638816">
                  <a:moveTo>
                    <a:pt x="0" y="0"/>
                  </a:moveTo>
                  <a:lnTo>
                    <a:pt x="21638816" y="0"/>
                  </a:lnTo>
                  <a:lnTo>
                    <a:pt x="21638816" y="2636376"/>
                  </a:lnTo>
                  <a:lnTo>
                    <a:pt x="0" y="26363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1638814" cy="26650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dataset (dataset-of-10s.csv) has 15 audio features, but how do they relate to success?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4380" y="1976319"/>
            <a:ext cx="8767140" cy="6772616"/>
          </a:xfrm>
          <a:custGeom>
            <a:avLst/>
            <a:gdLst/>
            <a:ahLst/>
            <a:cxnLst/>
            <a:rect r="r" b="b" t="t" l="l"/>
            <a:pathLst>
              <a:path h="6772616" w="8767140">
                <a:moveTo>
                  <a:pt x="0" y="0"/>
                </a:moveTo>
                <a:lnTo>
                  <a:pt x="8767141" y="0"/>
                </a:lnTo>
                <a:lnTo>
                  <a:pt x="8767141" y="6772616"/>
                </a:lnTo>
                <a:lnTo>
                  <a:pt x="0" y="67726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50348" y="2738566"/>
            <a:ext cx="8851902" cy="1803575"/>
          </a:xfrm>
          <a:custGeom>
            <a:avLst/>
            <a:gdLst/>
            <a:ahLst/>
            <a:cxnLst/>
            <a:rect r="r" b="b" t="t" l="l"/>
            <a:pathLst>
              <a:path h="1803575" w="8851902">
                <a:moveTo>
                  <a:pt x="0" y="0"/>
                </a:moveTo>
                <a:lnTo>
                  <a:pt x="8851902" y="0"/>
                </a:lnTo>
                <a:lnTo>
                  <a:pt x="8851902" y="1803575"/>
                </a:lnTo>
                <a:lnTo>
                  <a:pt x="0" y="1803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74958" y="5114925"/>
            <a:ext cx="7584342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My initial EDA proved this is a complex problem. The heatmap shows no single feature (like energy or loudness) has a strong correlation with the target. A simple 'if' statement won't work.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3210" y="7787613"/>
            <a:ext cx="750617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This proves we need advanced Machine Learning to find the hidden, multi-feature patterns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1521" y="2162180"/>
            <a:ext cx="969251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</a:t>
            </a: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started with dataset-of-10s.csv (6,400 songs, 15 audio features)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1634" y="-91207"/>
            <a:ext cx="17435193" cy="1119907"/>
            <a:chOff x="0" y="0"/>
            <a:chExt cx="23246924" cy="14932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46925" cy="1493145"/>
            </a:xfrm>
            <a:custGeom>
              <a:avLst/>
              <a:gdLst/>
              <a:ahLst/>
              <a:cxnLst/>
              <a:rect r="r" b="b" t="t" l="l"/>
              <a:pathLst>
                <a:path h="1493145" w="23246925">
                  <a:moveTo>
                    <a:pt x="0" y="0"/>
                  </a:moveTo>
                  <a:lnTo>
                    <a:pt x="23246925" y="0"/>
                  </a:lnTo>
                  <a:lnTo>
                    <a:pt x="23246925" y="1493145"/>
                  </a:lnTo>
                  <a:lnTo>
                    <a:pt x="0" y="14931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246924" cy="1521784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240"/>
                </a:lnSpc>
              </a:pPr>
              <a:r>
                <a:rPr lang="en-US" sz="5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For a musician, the formula for a 'Hit' is a complex mystery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4381" y="3845762"/>
            <a:ext cx="4359307" cy="5822113"/>
          </a:xfrm>
          <a:custGeom>
            <a:avLst/>
            <a:gdLst/>
            <a:ahLst/>
            <a:cxnLst/>
            <a:rect r="r" b="b" t="t" l="l"/>
            <a:pathLst>
              <a:path h="5822113" w="4359307">
                <a:moveTo>
                  <a:pt x="0" y="0"/>
                </a:moveTo>
                <a:lnTo>
                  <a:pt x="4359306" y="0"/>
                </a:lnTo>
                <a:lnTo>
                  <a:pt x="4359306" y="5822113"/>
                </a:lnTo>
                <a:lnTo>
                  <a:pt x="0" y="5822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26239" y="3996725"/>
            <a:ext cx="3989231" cy="5261575"/>
          </a:xfrm>
          <a:custGeom>
            <a:avLst/>
            <a:gdLst/>
            <a:ahLst/>
            <a:cxnLst/>
            <a:rect r="r" b="b" t="t" l="l"/>
            <a:pathLst>
              <a:path h="5261575" w="3989231">
                <a:moveTo>
                  <a:pt x="0" y="0"/>
                </a:moveTo>
                <a:lnTo>
                  <a:pt x="3989231" y="0"/>
                </a:lnTo>
                <a:lnTo>
                  <a:pt x="3989231" y="5261575"/>
                </a:lnTo>
                <a:lnTo>
                  <a:pt x="0" y="5261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35438" y="7398249"/>
            <a:ext cx="1737362" cy="147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1316782"/>
            <a:ext cx="182880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3-part 'Musician's Co-Pilot' built with Machine Learning to predict success, engineer song features, and discover the 'secret formulas' for a hit.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144000" y="3996725"/>
            <a:ext cx="3989231" cy="5261575"/>
          </a:xfrm>
          <a:custGeom>
            <a:avLst/>
            <a:gdLst/>
            <a:ahLst/>
            <a:cxnLst/>
            <a:rect r="r" b="b" t="t" l="l"/>
            <a:pathLst>
              <a:path h="5261575" w="3989231">
                <a:moveTo>
                  <a:pt x="0" y="0"/>
                </a:moveTo>
                <a:lnTo>
                  <a:pt x="3989231" y="0"/>
                </a:lnTo>
                <a:lnTo>
                  <a:pt x="3989231" y="5261575"/>
                </a:lnTo>
                <a:lnTo>
                  <a:pt x="0" y="5261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71965" y="3996725"/>
            <a:ext cx="3989231" cy="5261575"/>
          </a:xfrm>
          <a:custGeom>
            <a:avLst/>
            <a:gdLst/>
            <a:ahLst/>
            <a:cxnLst/>
            <a:rect r="r" b="b" t="t" l="l"/>
            <a:pathLst>
              <a:path h="5261575" w="3989231">
                <a:moveTo>
                  <a:pt x="0" y="0"/>
                </a:moveTo>
                <a:lnTo>
                  <a:pt x="3989230" y="0"/>
                </a:lnTo>
                <a:lnTo>
                  <a:pt x="3989230" y="5261575"/>
                </a:lnTo>
                <a:lnTo>
                  <a:pt x="0" y="5261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393246" y="4657725"/>
            <a:ext cx="245521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Predictor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(Classification)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32599" y="4657725"/>
            <a:ext cx="221203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Engineer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(Regression)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44788" y="4657725"/>
            <a:ext cx="2243584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Formula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(Clustering)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49428" y="6728244"/>
            <a:ext cx="234285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"Will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my song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be a hit?"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58327" y="6499644"/>
            <a:ext cx="2960576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How can I make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my song more danceable?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27420" y="6499644"/>
            <a:ext cx="307831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are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the secret ingredients of a perfect song?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Hit/Flop Predictor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5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9469" y="3115817"/>
            <a:ext cx="5843128" cy="4500012"/>
          </a:xfrm>
          <a:custGeom>
            <a:avLst/>
            <a:gdLst/>
            <a:ahLst/>
            <a:cxnLst/>
            <a:rect r="r" b="b" t="t" l="l"/>
            <a:pathLst>
              <a:path h="4500012" w="5843128">
                <a:moveTo>
                  <a:pt x="0" y="0"/>
                </a:moveTo>
                <a:lnTo>
                  <a:pt x="5843128" y="0"/>
                </a:lnTo>
                <a:lnTo>
                  <a:pt x="5843128" y="4500012"/>
                </a:lnTo>
                <a:lnTo>
                  <a:pt x="0" y="4500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2597" y="2987780"/>
            <a:ext cx="6063931" cy="4628049"/>
          </a:xfrm>
          <a:custGeom>
            <a:avLst/>
            <a:gdLst/>
            <a:ahLst/>
            <a:cxnLst/>
            <a:rect r="r" b="b" t="t" l="l"/>
            <a:pathLst>
              <a:path h="4628049" w="6063931">
                <a:moveTo>
                  <a:pt x="0" y="0"/>
                </a:moveTo>
                <a:lnTo>
                  <a:pt x="6063931" y="0"/>
                </a:lnTo>
                <a:lnTo>
                  <a:pt x="6063931" y="4628049"/>
                </a:lnTo>
                <a:lnTo>
                  <a:pt x="0" y="46280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09653" y="1128594"/>
            <a:ext cx="906869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 tested multiple models to find the most accurate 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2413" y="7768350"/>
            <a:ext cx="315724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Logi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stic Regression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Accuracy: 0.7937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43178" y="7768350"/>
            <a:ext cx="281434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Random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Forest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Accuracy: 0.8445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230417" y="2944272"/>
            <a:ext cx="6063931" cy="4686638"/>
          </a:xfrm>
          <a:custGeom>
            <a:avLst/>
            <a:gdLst/>
            <a:ahLst/>
            <a:cxnLst/>
            <a:rect r="r" b="b" t="t" l="l"/>
            <a:pathLst>
              <a:path h="4686638" w="6063931">
                <a:moveTo>
                  <a:pt x="0" y="0"/>
                </a:moveTo>
                <a:lnTo>
                  <a:pt x="6063931" y="0"/>
                </a:lnTo>
                <a:lnTo>
                  <a:pt x="6063931" y="4686638"/>
                </a:lnTo>
                <a:lnTo>
                  <a:pt x="0" y="46866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60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678346" y="7768350"/>
            <a:ext cx="2995464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Gradien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 Boosting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Accuracy: 0.8422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Hit/Flop Predictor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6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9372" y="2399996"/>
            <a:ext cx="7114866" cy="5487007"/>
          </a:xfrm>
          <a:custGeom>
            <a:avLst/>
            <a:gdLst/>
            <a:ahLst/>
            <a:cxnLst/>
            <a:rect r="r" b="b" t="t" l="l"/>
            <a:pathLst>
              <a:path h="5487007" w="7114866">
                <a:moveTo>
                  <a:pt x="0" y="0"/>
                </a:moveTo>
                <a:lnTo>
                  <a:pt x="7114866" y="0"/>
                </a:lnTo>
                <a:lnTo>
                  <a:pt x="7114866" y="5487008"/>
                </a:lnTo>
                <a:lnTo>
                  <a:pt x="0" y="5487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94821" y="1128594"/>
            <a:ext cx="709835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 model will be the "engine" for our app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61348" y="7895150"/>
            <a:ext cx="583183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Tuned XGBoost with New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Features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Accuracy: 0.8453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968689" y="3099626"/>
            <a:ext cx="10033561" cy="4087747"/>
          </a:xfrm>
          <a:custGeom>
            <a:avLst/>
            <a:gdLst/>
            <a:ahLst/>
            <a:cxnLst/>
            <a:rect r="r" b="b" t="t" l="l"/>
            <a:pathLst>
              <a:path h="4087747" w="10033561">
                <a:moveTo>
                  <a:pt x="0" y="0"/>
                </a:moveTo>
                <a:lnTo>
                  <a:pt x="10033561" y="0"/>
                </a:lnTo>
                <a:lnTo>
                  <a:pt x="10033561" y="4087748"/>
                </a:lnTo>
                <a:lnTo>
                  <a:pt x="0" y="4087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"Musician's Co-Pilot" App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7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38018" y="2417663"/>
            <a:ext cx="15611963" cy="6810719"/>
          </a:xfrm>
          <a:custGeom>
            <a:avLst/>
            <a:gdLst/>
            <a:ahLst/>
            <a:cxnLst/>
            <a:rect r="r" b="b" t="t" l="l"/>
            <a:pathLst>
              <a:path h="6810719" w="15611963">
                <a:moveTo>
                  <a:pt x="0" y="0"/>
                </a:moveTo>
                <a:lnTo>
                  <a:pt x="15611963" y="0"/>
                </a:lnTo>
                <a:lnTo>
                  <a:pt x="15611963" y="6810719"/>
                </a:lnTo>
                <a:lnTo>
                  <a:pt x="0" y="6810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699" y="1128594"/>
            <a:ext cx="1623060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 packaged this 85.3%-accurate model into a web app (ML.py). A musician can enter their song's 15 features and get an instant prediction: 'Hit' or 'Flop'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Engineer (How do I fix my song?)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8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896770" y="2985272"/>
            <a:ext cx="7105480" cy="5675502"/>
          </a:xfrm>
          <a:custGeom>
            <a:avLst/>
            <a:gdLst/>
            <a:ahLst/>
            <a:cxnLst/>
            <a:rect r="r" b="b" t="t" l="l"/>
            <a:pathLst>
              <a:path h="5675502" w="7105480">
                <a:moveTo>
                  <a:pt x="0" y="0"/>
                </a:moveTo>
                <a:lnTo>
                  <a:pt x="7105480" y="0"/>
                </a:lnTo>
                <a:lnTo>
                  <a:pt x="7105480" y="5675501"/>
                </a:lnTo>
                <a:lnTo>
                  <a:pt x="0" y="5675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60971" y="1128594"/>
            <a:ext cx="913373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The Next Problem: "My song is a 'Flop'... Now what?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How can I improve my song? Where do I even start?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2524497"/>
            <a:ext cx="7324343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'Danceability' Dilemma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372" y="3677022"/>
            <a:ext cx="10647398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musician can't just 'turn up the danceability knob.' It's an outcome of other 'ingredients' they can control, like tempo, energy, or acousticness.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This led to our second tool. Can we build a model that predicts danceability from these other ingredients?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" y="9574476"/>
            <a:ext cx="18288000" cy="714375"/>
          </a:xfrm>
          <a:custGeom>
            <a:avLst/>
            <a:gdLst/>
            <a:ahLst/>
            <a:cxnLst/>
            <a:rect r="r" b="b" t="t" l="l"/>
            <a:pathLst>
              <a:path h="714375" w="18288000">
                <a:moveTo>
                  <a:pt x="0" y="0"/>
                </a:moveTo>
                <a:lnTo>
                  <a:pt x="18288000" y="0"/>
                </a:lnTo>
                <a:lnTo>
                  <a:pt x="18288000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372" y="9735822"/>
            <a:ext cx="6371483" cy="410199"/>
          </a:xfrm>
          <a:custGeom>
            <a:avLst/>
            <a:gdLst/>
            <a:ahLst/>
            <a:cxnLst/>
            <a:rect r="r" b="b" t="t" l="l"/>
            <a:pathLst>
              <a:path h="410199" w="6371483">
                <a:moveTo>
                  <a:pt x="0" y="0"/>
                </a:moveTo>
                <a:lnTo>
                  <a:pt x="6371483" y="0"/>
                </a:lnTo>
                <a:lnTo>
                  <a:pt x="6371483" y="410199"/>
                </a:lnTo>
                <a:lnTo>
                  <a:pt x="0" y="41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049"/>
            <a:ext cx="18287998" cy="1158218"/>
            <a:chOff x="0" y="0"/>
            <a:chExt cx="24383998" cy="154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44223"/>
            </a:xfrm>
            <a:custGeom>
              <a:avLst/>
              <a:gdLst/>
              <a:ahLst/>
              <a:cxnLst/>
              <a:rect r="r" b="b" t="t" l="l"/>
              <a:pathLst>
                <a:path h="154422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44223"/>
                  </a:lnTo>
                  <a:lnTo>
                    <a:pt x="0" y="1544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3998" cy="157286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Engineer (How do I fix my song?)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380" y="52412"/>
            <a:ext cx="2014507" cy="862573"/>
            <a:chOff x="0" y="0"/>
            <a:chExt cx="2686010" cy="1150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050" cy="1150112"/>
            </a:xfrm>
            <a:custGeom>
              <a:avLst/>
              <a:gdLst/>
              <a:ahLst/>
              <a:cxnLst/>
              <a:rect r="r" b="b" t="t" l="l"/>
              <a:pathLst>
                <a:path h="1150112" w="2686050">
                  <a:moveTo>
                    <a:pt x="0" y="0"/>
                  </a:moveTo>
                  <a:lnTo>
                    <a:pt x="2686050" y="0"/>
                  </a:lnTo>
                  <a:lnTo>
                    <a:pt x="2686050" y="1150112"/>
                  </a:lnTo>
                  <a:lnTo>
                    <a:pt x="0" y="11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t="0" r="-108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87450" y="966787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9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1457915"/>
            <a:ext cx="9230503" cy="3383423"/>
          </a:xfrm>
          <a:custGeom>
            <a:avLst/>
            <a:gdLst/>
            <a:ahLst/>
            <a:cxnLst/>
            <a:rect r="r" b="b" t="t" l="l"/>
            <a:pathLst>
              <a:path h="3383423" w="9230503">
                <a:moveTo>
                  <a:pt x="0" y="0"/>
                </a:moveTo>
                <a:lnTo>
                  <a:pt x="9230503" y="0"/>
                </a:lnTo>
                <a:lnTo>
                  <a:pt x="9230503" y="3383423"/>
                </a:lnTo>
                <a:lnTo>
                  <a:pt x="0" y="338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88380" y="1878853"/>
            <a:ext cx="9099619" cy="2962485"/>
          </a:xfrm>
          <a:custGeom>
            <a:avLst/>
            <a:gdLst/>
            <a:ahLst/>
            <a:cxnLst/>
            <a:rect r="r" b="b" t="t" l="l"/>
            <a:pathLst>
              <a:path h="2962485" w="9099619">
                <a:moveTo>
                  <a:pt x="0" y="0"/>
                </a:moveTo>
                <a:lnTo>
                  <a:pt x="9099618" y="0"/>
                </a:lnTo>
                <a:lnTo>
                  <a:pt x="9099618" y="2962485"/>
                </a:lnTo>
                <a:lnTo>
                  <a:pt x="0" y="2962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60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380" y="4841338"/>
            <a:ext cx="9105968" cy="2900030"/>
          </a:xfrm>
          <a:custGeom>
            <a:avLst/>
            <a:gdLst/>
            <a:ahLst/>
            <a:cxnLst/>
            <a:rect r="r" b="b" t="t" l="l"/>
            <a:pathLst>
              <a:path h="2900030" w="9105968">
                <a:moveTo>
                  <a:pt x="0" y="0"/>
                </a:moveTo>
                <a:lnTo>
                  <a:pt x="9105968" y="0"/>
                </a:lnTo>
                <a:lnTo>
                  <a:pt x="9105968" y="2900030"/>
                </a:lnTo>
                <a:lnTo>
                  <a:pt x="0" y="29000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4" r="-3884" b="-14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64319" y="4841338"/>
            <a:ext cx="9230029" cy="2613562"/>
          </a:xfrm>
          <a:custGeom>
            <a:avLst/>
            <a:gdLst/>
            <a:ahLst/>
            <a:cxnLst/>
            <a:rect r="r" b="b" t="t" l="l"/>
            <a:pathLst>
              <a:path h="2613562" w="9230029">
                <a:moveTo>
                  <a:pt x="0" y="0"/>
                </a:moveTo>
                <a:lnTo>
                  <a:pt x="9230029" y="0"/>
                </a:lnTo>
                <a:lnTo>
                  <a:pt x="9230029" y="2613561"/>
                </a:lnTo>
                <a:lnTo>
                  <a:pt x="0" y="2613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29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DAG3Lt7eaRI</dc:identifier>
  <dcterms:modified xsi:type="dcterms:W3CDTF">2011-08-01T06:04:30Z</dcterms:modified>
  <cp:revision>1</cp:revision>
  <dc:title>Chintamani_2207052138_ML_CA4</dc:title>
</cp:coreProperties>
</file>